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74" r:id="rId3"/>
    <p:sldId id="260" r:id="rId4"/>
    <p:sldId id="257" r:id="rId5"/>
    <p:sldId id="261" r:id="rId6"/>
    <p:sldId id="262" r:id="rId7"/>
    <p:sldId id="263" r:id="rId8"/>
    <p:sldId id="264" r:id="rId9"/>
    <p:sldId id="269" r:id="rId10"/>
    <p:sldId id="265" r:id="rId11"/>
    <p:sldId id="266" r:id="rId12"/>
    <p:sldId id="267" r:id="rId13"/>
    <p:sldId id="268" r:id="rId14"/>
    <p:sldId id="270" r:id="rId15"/>
    <p:sldId id="271" r:id="rId16"/>
    <p:sldId id="272" r:id="rId17"/>
    <p:sldId id="273" r:id="rId18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ая соединительная линия 6"/>
          <p:cNvSpPr>
            <a:spLocks noChangeShapeType="1"/>
          </p:cNvSpPr>
          <p:nvPr/>
        </p:nvSpPr>
        <p:spPr bwMode="auto">
          <a:xfrm>
            <a:off x="514350" y="5349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Заголовок 28"/>
          <p:cNvSpPr>
            <a:spLocks noGrp="1"/>
          </p:cNvSpPr>
          <p:nvPr>
            <p:ph type="ctrTitle"/>
          </p:nvPr>
        </p:nvSpPr>
        <p:spPr>
          <a:xfrm>
            <a:off x="381000" y="4853411"/>
            <a:ext cx="8458200" cy="1222375"/>
          </a:xfrm>
        </p:spPr>
        <p:txBody>
          <a:bodyPr anchor="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458200" cy="914400"/>
          </a:xfrm>
        </p:spPr>
        <p:txBody>
          <a:bodyPr anchor="b"/>
          <a:lstStyle>
            <a:lvl1pPr marL="0" indent="0" algn="l">
              <a:buNone/>
              <a:defRPr sz="2400">
                <a:solidFill>
                  <a:schemeClr val="tx2">
                    <a:shade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16" name="Дата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508B9-3147-4669-90EC-03C01042EA89}" type="datetimeFigureOut">
              <a:rPr lang="ru-RU" smtClean="0"/>
              <a:t>29.05.2022</a:t>
            </a:fld>
            <a:endParaRPr lang="ru-RU"/>
          </a:p>
        </p:txBody>
      </p:sp>
      <p:sp>
        <p:nvSpPr>
          <p:cNvPr id="2" name="Нижний колонтитул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5" name="Номер слайда 14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251E76F3-B5C8-4653-B09C-7A362548C3C4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508B9-3147-4669-90EC-03C01042EA89}" type="datetimeFigureOut">
              <a:rPr lang="ru-RU" smtClean="0"/>
              <a:t>29.05.2022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E76F3-B5C8-4653-B09C-7A362548C3C4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858000" y="549276"/>
            <a:ext cx="1828800" cy="5851525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549276"/>
            <a:ext cx="6248400" cy="5851525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508B9-3147-4669-90EC-03C01042EA89}" type="datetimeFigureOut">
              <a:rPr lang="ru-RU" smtClean="0"/>
              <a:t>29.05.2022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E76F3-B5C8-4653-B09C-7A362548C3C4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Заголовок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27" name="Объект 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25" name="Дата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508B9-3147-4669-90EC-03C01042EA89}" type="datetimeFigureOut">
              <a:rPr lang="ru-RU" smtClean="0"/>
              <a:t>29.05.2022</a:t>
            </a:fld>
            <a:endParaRPr lang="ru-RU"/>
          </a:p>
        </p:txBody>
      </p:sp>
      <p:sp>
        <p:nvSpPr>
          <p:cNvPr id="19" name="Нижний колонтитул 18"/>
          <p:cNvSpPr>
            <a:spLocks noGrp="1"/>
          </p:cNvSpPr>
          <p:nvPr>
            <p:ph type="ftr" sz="quarter" idx="11"/>
          </p:nvPr>
        </p:nvSpPr>
        <p:spPr>
          <a:xfrm>
            <a:off x="3581400" y="76200"/>
            <a:ext cx="2895600" cy="288925"/>
          </a:xfrm>
        </p:spPr>
        <p:txBody>
          <a:bodyPr/>
          <a:lstStyle/>
          <a:p>
            <a:endParaRPr lang="ru-RU"/>
          </a:p>
        </p:txBody>
      </p:sp>
      <p:sp>
        <p:nvSpPr>
          <p:cNvPr id="16" name="Номер слайда 15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251E76F3-B5C8-4653-B09C-7A362548C3C4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ая соединительная линия 6"/>
          <p:cNvSpPr>
            <a:spLocks noChangeShapeType="1"/>
          </p:cNvSpPr>
          <p:nvPr/>
        </p:nvSpPr>
        <p:spPr bwMode="auto">
          <a:xfrm>
            <a:off x="514350" y="3444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Текст 5"/>
          <p:cNvSpPr>
            <a:spLocks noGrp="1"/>
          </p:cNvSpPr>
          <p:nvPr>
            <p:ph type="body" idx="1"/>
          </p:nvPr>
        </p:nvSpPr>
        <p:spPr>
          <a:xfrm>
            <a:off x="381000" y="1676400"/>
            <a:ext cx="8458200" cy="1219200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2">
                    <a:shade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19" name="Дата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508B9-3147-4669-90EC-03C01042EA89}" type="datetimeFigureOut">
              <a:rPr lang="ru-RU" smtClean="0"/>
              <a:t>29.05.2022</a:t>
            </a:fld>
            <a:endParaRPr lang="ru-RU"/>
          </a:p>
        </p:txBody>
      </p:sp>
      <p:sp>
        <p:nvSpPr>
          <p:cNvPr id="11" name="Нижний колонтитул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Номер слайда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E76F3-B5C8-4653-B09C-7A362548C3C4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Заголовок 7"/>
          <p:cNvSpPr>
            <a:spLocks noGrp="1"/>
          </p:cNvSpPr>
          <p:nvPr>
            <p:ph type="title"/>
          </p:nvPr>
        </p:nvSpPr>
        <p:spPr>
          <a:xfrm>
            <a:off x="180475" y="2947085"/>
            <a:ext cx="8686800" cy="1184825"/>
          </a:xfrm>
        </p:spPr>
        <p:txBody>
          <a:bodyPr rtlCol="0" anchor="t"/>
          <a:lstStyle>
            <a:lvl1pPr algn="r">
              <a:defRPr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Заголовок 1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4" name="Объект 13"/>
          <p:cNvSpPr>
            <a:spLocks noGrp="1"/>
          </p:cNvSpPr>
          <p:nvPr>
            <p:ph sz="half" idx="1"/>
          </p:nvPr>
        </p:nvSpPr>
        <p:spPr>
          <a:xfrm>
            <a:off x="304800" y="1600200"/>
            <a:ext cx="4191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3" name="Объект 12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3434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21" name="Дата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508B9-3147-4669-90EC-03C01042EA89}" type="datetimeFigureOut">
              <a:rPr lang="ru-RU" smtClean="0"/>
              <a:t>29.05.2022</a:t>
            </a:fld>
            <a:endParaRPr lang="ru-RU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1" name="Номер слайда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E76F3-B5C8-4653-B09C-7A362548C3C4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Заголовок 28"/>
          <p:cNvSpPr>
            <a:spLocks noGrp="1"/>
          </p:cNvSpPr>
          <p:nvPr>
            <p:ph type="title"/>
          </p:nvPr>
        </p:nvSpPr>
        <p:spPr>
          <a:xfrm>
            <a:off x="304800" y="5410200"/>
            <a:ext cx="8610600" cy="8826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281444" y="666750"/>
            <a:ext cx="4290556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25" name="Текст 24"/>
          <p:cNvSpPr>
            <a:spLocks noGrp="1"/>
          </p:cNvSpPr>
          <p:nvPr>
            <p:ph type="body" sz="half" idx="3"/>
          </p:nvPr>
        </p:nvSpPr>
        <p:spPr>
          <a:xfrm>
            <a:off x="4645025" y="666750"/>
            <a:ext cx="4292241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quarter" idx="2"/>
          </p:nvPr>
        </p:nvSpPr>
        <p:spPr>
          <a:xfrm>
            <a:off x="281444" y="1316037"/>
            <a:ext cx="429055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28" name="Объект 27"/>
          <p:cNvSpPr>
            <a:spLocks noGrp="1"/>
          </p:cNvSpPr>
          <p:nvPr>
            <p:ph sz="quarter" idx="4"/>
          </p:nvPr>
        </p:nvSpPr>
        <p:spPr>
          <a:xfrm>
            <a:off x="4648730" y="1316037"/>
            <a:ext cx="428853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0" name="Дата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508B9-3147-4669-90EC-03C01042EA89}" type="datetimeFigureOut">
              <a:rPr lang="ru-RU" smtClean="0"/>
              <a:t>29.05.2022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8229600" y="6477000"/>
            <a:ext cx="762000" cy="246888"/>
          </a:xfrm>
        </p:spPr>
        <p:txBody>
          <a:bodyPr/>
          <a:lstStyle/>
          <a:p>
            <a:fld id="{251E76F3-B5C8-4653-B09C-7A362548C3C4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Прямая соединительная линия 10"/>
          <p:cNvSpPr>
            <a:spLocks noChangeShapeType="1"/>
          </p:cNvSpPr>
          <p:nvPr/>
        </p:nvSpPr>
        <p:spPr bwMode="auto">
          <a:xfrm>
            <a:off x="514350" y="6019800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Заголовок 2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2" name="Дата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508B9-3147-4669-90EC-03C01042EA89}" type="datetimeFigureOut">
              <a:rPr lang="ru-RU" smtClean="0"/>
              <a:t>29.05.2022</a:t>
            </a:fld>
            <a:endParaRPr lang="ru-RU"/>
          </a:p>
        </p:txBody>
      </p:sp>
      <p:sp>
        <p:nvSpPr>
          <p:cNvPr id="21" name="Нижний колонтитул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E76F3-B5C8-4653-B09C-7A362548C3C4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508B9-3147-4669-90EC-03C01042EA89}" type="datetimeFigureOut">
              <a:rPr lang="ru-RU" smtClean="0"/>
              <a:t>29.05.2022</a:t>
            </a:fld>
            <a:endParaRPr lang="ru-RU"/>
          </a:p>
        </p:txBody>
      </p:sp>
      <p:sp>
        <p:nvSpPr>
          <p:cNvPr id="24" name="Нижний колонтитул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E76F3-B5C8-4653-B09C-7A362548C3C4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>
            <a:off x="514350" y="5849117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Заголовок 1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458200" cy="520700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26" name="Текст 25"/>
          <p:cNvSpPr>
            <a:spLocks noGrp="1"/>
          </p:cNvSpPr>
          <p:nvPr>
            <p:ph type="body" idx="2"/>
          </p:nvPr>
        </p:nvSpPr>
        <p:spPr>
          <a:xfrm>
            <a:off x="457200" y="609600"/>
            <a:ext cx="3008313" cy="4800600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14" name="Объект 13"/>
          <p:cNvSpPr>
            <a:spLocks noGrp="1"/>
          </p:cNvSpPr>
          <p:nvPr>
            <p:ph sz="half" idx="1"/>
          </p:nvPr>
        </p:nvSpPr>
        <p:spPr>
          <a:xfrm>
            <a:off x="3575050" y="609600"/>
            <a:ext cx="5340350" cy="4800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25" name="Дата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508B9-3147-4669-90EC-03C01042EA89}" type="datetimeFigureOut">
              <a:rPr lang="ru-RU" smtClean="0"/>
              <a:t>29.05.2022</a:t>
            </a:fld>
            <a:endParaRPr lang="ru-RU"/>
          </a:p>
        </p:txBody>
      </p:sp>
      <p:sp>
        <p:nvSpPr>
          <p:cNvPr id="29" name="Нижний колонтитул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E76F3-B5C8-4653-B09C-7A362548C3C4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Рисунок 12"/>
          <p:cNvSpPr>
            <a:spLocks noGrp="1"/>
          </p:cNvSpPr>
          <p:nvPr>
            <p:ph type="pic" idx="1"/>
          </p:nvPr>
        </p:nvSpPr>
        <p:spPr>
          <a:xfrm>
            <a:off x="3505200" y="616634"/>
            <a:ext cx="5029200" cy="3657600"/>
          </a:xfrm>
          <a:solidFill>
            <a:schemeClr val="bg1"/>
          </a:solidFill>
          <a:ln w="6350">
            <a:solidFill>
              <a:schemeClr val="accent1"/>
            </a:solidFill>
          </a:ln>
          <a:effectLst>
            <a:reflection blurRad="1000" stA="49000" endA="500" endPos="10000" dist="900" dir="5400000" sy="-90000" algn="bl" rotWithShape="0"/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508B9-3147-4669-90EC-03C01042EA89}" type="datetimeFigureOut">
              <a:rPr lang="ru-RU" smtClean="0"/>
              <a:t>29.05.2022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1" name="Номер слайда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E76F3-B5C8-4653-B09C-7A362548C3C4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Заголовок 16"/>
          <p:cNvSpPr>
            <a:spLocks noGrp="1"/>
          </p:cNvSpPr>
          <p:nvPr>
            <p:ph type="title"/>
          </p:nvPr>
        </p:nvSpPr>
        <p:spPr>
          <a:xfrm>
            <a:off x="381000" y="4993760"/>
            <a:ext cx="5867400" cy="522288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26" name="Текст 25"/>
          <p:cNvSpPr>
            <a:spLocks noGrp="1"/>
          </p:cNvSpPr>
          <p:nvPr>
            <p:ph type="body" sz="half" idx="2"/>
          </p:nvPr>
        </p:nvSpPr>
        <p:spPr>
          <a:xfrm>
            <a:off x="381000" y="5533218"/>
            <a:ext cx="5867400" cy="768350"/>
          </a:xfrm>
        </p:spPr>
        <p:txBody>
          <a:bodyPr lIns="109728" tIns="0"/>
          <a:lstStyle>
            <a:lvl1pPr marL="0" indent="0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ая соединительная линия 6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Текст 7"/>
          <p:cNvSpPr>
            <a:spLocks noGrp="1"/>
          </p:cNvSpPr>
          <p:nvPr>
            <p:ph type="body" idx="1"/>
          </p:nvPr>
        </p:nvSpPr>
        <p:spPr>
          <a:xfrm>
            <a:off x="304800" y="1554162"/>
            <a:ext cx="8686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1" name="Дата 10"/>
          <p:cNvSpPr>
            <a:spLocks noGrp="1"/>
          </p:cNvSpPr>
          <p:nvPr>
            <p:ph type="dt" sz="half" idx="2"/>
          </p:nvPr>
        </p:nvSpPr>
        <p:spPr>
          <a:xfrm>
            <a:off x="6477000" y="76200"/>
            <a:ext cx="2514600" cy="288925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591508B9-3147-4669-90EC-03C01042EA89}" type="datetimeFigureOut">
              <a:rPr lang="ru-RU" smtClean="0"/>
              <a:t>29.05.2022</a:t>
            </a:fld>
            <a:endParaRPr lang="ru-RU"/>
          </a:p>
        </p:txBody>
      </p:sp>
      <p:sp>
        <p:nvSpPr>
          <p:cNvPr id="28" name="Нижний колонтитул 27"/>
          <p:cNvSpPr>
            <a:spLocks noGrp="1"/>
          </p:cNvSpPr>
          <p:nvPr>
            <p:ph type="ftr" sz="quarter" idx="3"/>
          </p:nvPr>
        </p:nvSpPr>
        <p:spPr>
          <a:xfrm>
            <a:off x="3124200" y="76200"/>
            <a:ext cx="3352800" cy="28892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4"/>
          </p:nvPr>
        </p:nvSpPr>
        <p:spPr>
          <a:xfrm>
            <a:off x="8229600" y="6477000"/>
            <a:ext cx="762000" cy="24447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251E76F3-B5C8-4653-B09C-7A362548C3C4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Заголовок 9"/>
          <p:cNvSpPr>
            <a:spLocks noGrp="1"/>
          </p:cNvSpPr>
          <p:nvPr>
            <p:ph type="title"/>
          </p:nvPr>
        </p:nvSpPr>
        <p:spPr>
          <a:xfrm>
            <a:off x="304800" y="457200"/>
            <a:ext cx="8686800" cy="8382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Прямая соединительная линия 11"/>
          <p:cNvSpPr>
            <a:spLocks noChangeShapeType="1"/>
          </p:cNvSpPr>
          <p:nvPr/>
        </p:nvSpPr>
        <p:spPr bwMode="auto">
          <a:xfrm>
            <a:off x="514350" y="1057986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kern="1200" cap="all" baseline="0">
          <a:solidFill>
            <a:schemeClr val="tx2"/>
          </a:solidFill>
          <a:effectLst>
            <a:reflection blurRad="12700" stA="48000" endA="300" endPos="55000" dir="5400000" sy="-90000" algn="bl" rotWithShape="0"/>
          </a:effectLst>
          <a:latin typeface="+mj-lt"/>
          <a:ea typeface="+mj-ea"/>
          <a:cs typeface="+mj-cs"/>
        </a:defRPr>
      </a:lvl1pPr>
    </p:titleStyle>
    <p:bodyStyle>
      <a:lvl1pPr marL="342900" indent="-3429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"/>
        <a:defRPr kumimoji="0"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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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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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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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"/>
        <a:defRPr kumimoji="0" sz="16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304800" y="836712"/>
            <a:ext cx="6787480" cy="3024336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 smtClean="0">
                <a:solidFill>
                  <a:srgbClr val="002060"/>
                </a:solidFill>
              </a:rPr>
              <a:t>Мурманск и его достопримечательности</a:t>
            </a:r>
            <a:endParaRPr lang="ru-RU" sz="4000" b="1" dirty="0">
              <a:solidFill>
                <a:srgbClr val="002060"/>
              </a:solidFill>
            </a:endParaRPr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>
          <a:xfrm>
            <a:off x="323528" y="5085184"/>
            <a:ext cx="8668072" cy="1008112"/>
          </a:xfrm>
        </p:spPr>
        <p:txBody>
          <a:bodyPr>
            <a:normAutofit lnSpcReduction="10000"/>
          </a:bodyPr>
          <a:lstStyle/>
          <a:p>
            <a:pPr marL="0" lvl="0" indent="0" fontAlgn="base">
              <a:spcAft>
                <a:spcPct val="0"/>
              </a:spcAft>
              <a:buClrTx/>
              <a:buSzTx/>
              <a:buNone/>
            </a:pPr>
            <a:r>
              <a:rPr lang="ru-RU" sz="1800" kern="0" dirty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Подготовила: </a:t>
            </a:r>
            <a:r>
              <a:rPr lang="ru-RU" sz="1800" kern="0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учитель начальных классов</a:t>
            </a:r>
          </a:p>
          <a:p>
            <a:pPr marL="0" lvl="0" indent="0" fontAlgn="base">
              <a:spcAft>
                <a:spcPct val="0"/>
              </a:spcAft>
              <a:buClrTx/>
              <a:buSzTx/>
              <a:buNone/>
            </a:pPr>
            <a:r>
              <a:rPr lang="ru-RU" sz="1800" kern="0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МБОУ Пушновской СОШ</a:t>
            </a:r>
            <a:endParaRPr lang="ru-RU" sz="1800" kern="0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 fontAlgn="base">
              <a:spcAft>
                <a:spcPct val="0"/>
              </a:spcAft>
              <a:buClrTx/>
              <a:buSzTx/>
              <a:buNone/>
            </a:pPr>
            <a:r>
              <a:rPr lang="ru-RU" sz="1800" kern="0" dirty="0" smtClean="0">
                <a:solidFill>
                  <a:srgbClr val="000066"/>
                </a:solidFill>
                <a:latin typeface="Times New Roman" pitchFamily="18" charset="0"/>
                <a:cs typeface="Times New Roman" pitchFamily="18" charset="0"/>
              </a:rPr>
              <a:t>Пыркова Валентина Сергеевна</a:t>
            </a:r>
            <a:endParaRPr lang="ru-RU" sz="1800" kern="0" dirty="0">
              <a:solidFill>
                <a:srgbClr val="000066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ru-RU" dirty="0"/>
          </a:p>
        </p:txBody>
      </p:sp>
      <p:pic>
        <p:nvPicPr>
          <p:cNvPr id="8" name="Picture 8" descr="C:\Users\MSI\Desktop\герб -Мурманск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092280" y="1229366"/>
            <a:ext cx="1624211" cy="223224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45533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4800" y="260648"/>
            <a:ext cx="8686800" cy="936104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Памятник Шестой комсомольской героической батарее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04800" y="5085184"/>
            <a:ext cx="8686800" cy="1512168"/>
          </a:xfrm>
        </p:spPr>
        <p:txBody>
          <a:bodyPr/>
          <a:lstStyle/>
          <a:p>
            <a:pPr marL="0" lvl="0" indent="0" algn="just" fontAlgn="base">
              <a:spcBef>
                <a:spcPts val="0"/>
              </a:spcBef>
              <a:spcAft>
                <a:spcPct val="0"/>
              </a:spcAft>
              <a:buClrTx/>
              <a:buSzTx/>
              <a:buNone/>
            </a:pPr>
            <a:r>
              <a:rPr lang="ru-RU" sz="1800" kern="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Практически в центре Мурманска, на высоком каменном постаменте установлено артиллерийское орудие – 76-миллиметровая дивизионная пушка ЗИС-Д образца 1942 года. На мемориальной доске несколько коротких фраз, рассказывающих о подвиге, который совершила в годы Великой Отечественной войны Шестая героическая комсомольская батарея.</a:t>
            </a:r>
          </a:p>
          <a:p>
            <a:endParaRPr lang="ru-RU" dirty="0"/>
          </a:p>
        </p:txBody>
      </p:sp>
      <p:pic>
        <p:nvPicPr>
          <p:cNvPr id="4" name="Рисунок 3" descr="_XyX4ZfwEkg.jpg"/>
          <p:cNvPicPr>
            <a:picLocks noChangeAspect="1"/>
          </p:cNvPicPr>
          <p:nvPr/>
        </p:nvPicPr>
        <p:blipFill>
          <a:blip r:embed="rId2" cstate="print"/>
          <a:srcRect l="7973" r="7973"/>
          <a:stretch>
            <a:fillRect/>
          </a:stretch>
        </p:blipFill>
        <p:spPr>
          <a:xfrm>
            <a:off x="539552" y="1196752"/>
            <a:ext cx="8064896" cy="381642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03389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4800" y="260648"/>
            <a:ext cx="8686800" cy="792088"/>
          </a:xfrm>
        </p:spPr>
        <p:txBody>
          <a:bodyPr/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Мемориал морякам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04800" y="5085184"/>
            <a:ext cx="8587680" cy="1656184"/>
          </a:xfrm>
        </p:spPr>
        <p:txBody>
          <a:bodyPr>
            <a:normAutofit/>
          </a:bodyPr>
          <a:lstStyle/>
          <a:p>
            <a:pPr lvl="0" algn="just" fontAlgn="base">
              <a:spcAft>
                <a:spcPct val="0"/>
              </a:spcAft>
              <a:buClrTx/>
              <a:buSzTx/>
              <a:buNone/>
            </a:pPr>
            <a:r>
              <a:rPr lang="ru-RU" sz="1800" kern="0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     Мемориал </a:t>
            </a:r>
            <a:r>
              <a:rPr lang="ru-RU" sz="1800" kern="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морякам, погибшим в мирное время. Комплекс представляет собой маяк, высотой приблизительно 18 метров. По обеим сторонам маяка установлены лестницы с панорамными площадками, выполненные из мрамора. Вблизи маяка находится постамент с корабельным якорем, под которым заложена капсула с морской водой.</a:t>
            </a:r>
          </a:p>
          <a:p>
            <a:endParaRPr lang="ru-RU" dirty="0"/>
          </a:p>
        </p:txBody>
      </p:sp>
      <p:pic>
        <p:nvPicPr>
          <p:cNvPr id="3074" name="Picture 2" descr="https://avatars.mds.yandex.net/get-zen_doc/3530293/pub_601bbb4dc5e0377269b0d764_601bc3b6c5e0377269c2c5f8/scale_12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908720"/>
            <a:ext cx="5904656" cy="3985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4778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4800" y="260648"/>
            <a:ext cx="8686800" cy="648072"/>
          </a:xfrm>
        </p:spPr>
        <p:txBody>
          <a:bodyPr/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Памятник «Ждущей»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1560" y="5445224"/>
            <a:ext cx="7920880" cy="1152128"/>
          </a:xfrm>
        </p:spPr>
        <p:txBody>
          <a:bodyPr/>
          <a:lstStyle/>
          <a:p>
            <a:pPr marL="0" lvl="0" indent="0" algn="just" fontAlgn="base">
              <a:spcAft>
                <a:spcPct val="0"/>
              </a:spcAft>
              <a:buClrTx/>
              <a:buSzTx/>
              <a:buNone/>
            </a:pPr>
            <a:r>
              <a:rPr lang="ru-RU" sz="1800" kern="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Стела-монумент, который символизирует преданность, терпение и умение ждать близких и родных мурманских моряков. Монумент носит символичное название – «Ждущая»</a:t>
            </a:r>
          </a:p>
          <a:p>
            <a:endParaRPr lang="ru-RU" dirty="0"/>
          </a:p>
        </p:txBody>
      </p:sp>
      <p:pic>
        <p:nvPicPr>
          <p:cNvPr id="4098" name="Picture 2" descr="http://s3.fotokto.ru/photo/full/447/447491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124744"/>
            <a:ext cx="6336704" cy="422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2382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4800" y="260648"/>
            <a:ext cx="8686800" cy="792088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Мурманский областной краеведческий музей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04800" y="5229200"/>
            <a:ext cx="8686800" cy="1512168"/>
          </a:xfrm>
        </p:spPr>
        <p:txBody>
          <a:bodyPr>
            <a:normAutofit fontScale="92500" lnSpcReduction="10000"/>
          </a:bodyPr>
          <a:lstStyle/>
          <a:p>
            <a:pPr marL="0" lvl="0" indent="0" algn="just" fontAlgn="base">
              <a:spcAft>
                <a:spcPct val="0"/>
              </a:spcAft>
              <a:buClrTx/>
              <a:buSzTx/>
              <a:buNone/>
            </a:pPr>
            <a:r>
              <a:rPr lang="ru-RU" sz="2000" kern="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Старейший музей области, основанный в 1926 г.,  расположен в здании, являющемся памятником истории города. Музей имеет семнадцать экспозиционных залов, которые рассказывают о Кольской сверхглубокой скважине, о богатейших недрах Кольского полуострова, о флоре и фауне </a:t>
            </a:r>
            <a:r>
              <a:rPr lang="ru-RU" sz="2000" kern="0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мурманского </a:t>
            </a:r>
            <a:r>
              <a:rPr lang="ru-RU" sz="2000" kern="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края.</a:t>
            </a:r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05" r="9305"/>
          <a:stretch>
            <a:fillRect/>
          </a:stretch>
        </p:blipFill>
        <p:spPr>
          <a:xfrm>
            <a:off x="1259632" y="1124744"/>
            <a:ext cx="6768752" cy="425090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94172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4800" y="260648"/>
            <a:ext cx="8686800" cy="936104"/>
          </a:xfrm>
        </p:spPr>
        <p:txBody>
          <a:bodyPr/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Мурманский океанариум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71600" y="5373216"/>
            <a:ext cx="7560840" cy="1224136"/>
          </a:xfrm>
        </p:spPr>
        <p:txBody>
          <a:bodyPr/>
          <a:lstStyle/>
          <a:p>
            <a:pPr marL="0" lvl="0" indent="0" algn="just" fontAlgn="base">
              <a:spcAft>
                <a:spcPct val="0"/>
              </a:spcAft>
              <a:buClrTx/>
              <a:buSzTx/>
              <a:buNone/>
            </a:pPr>
            <a:r>
              <a:rPr lang="ru-RU" sz="2000" kern="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Мурманский океанариум является самым северным океанариумом в мире. Это также единственный в Европе комплекс, где обучаются и выступают арктические тюлени.</a:t>
            </a:r>
            <a:endParaRPr lang="ru-RU" sz="2000" b="1" kern="0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ru-RU" dirty="0"/>
          </a:p>
        </p:txBody>
      </p:sp>
      <p:pic>
        <p:nvPicPr>
          <p:cNvPr id="6146" name="Picture 2" descr="https://tripplanet.ru/wp-content/uploads/europe/russia/murmansk/oceanarium-murmansk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2907" y="1052736"/>
            <a:ext cx="6411461" cy="4272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9520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4800" y="260648"/>
            <a:ext cx="8686800" cy="726310"/>
          </a:xfrm>
        </p:spPr>
        <p:txBody>
          <a:bodyPr>
            <a:normAutofit/>
          </a:bodyPr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Долина Уюта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04800" y="5445224"/>
            <a:ext cx="8686800" cy="1296144"/>
          </a:xfrm>
        </p:spPr>
        <p:txBody>
          <a:bodyPr/>
          <a:lstStyle/>
          <a:p>
            <a:pPr marL="0" lvl="0" indent="0" algn="just" fontAlgn="base">
              <a:spcBef>
                <a:spcPts val="0"/>
              </a:spcBef>
              <a:spcAft>
                <a:spcPct val="0"/>
              </a:spcAft>
              <a:buClrTx/>
              <a:buSzTx/>
              <a:buNone/>
            </a:pPr>
            <a:r>
              <a:rPr lang="ru-RU" sz="1800" kern="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Спортивный комплекс «Долина Уюта» расположен в живописном месте, именно поэтому у него такое название. В Долине Уюта ежегодно проводится «Праздник Севера», который представляет собой всероссийский фестиваль зимних видов спорта. </a:t>
            </a:r>
          </a:p>
          <a:p>
            <a:endParaRPr lang="ru-RU" dirty="0"/>
          </a:p>
        </p:txBody>
      </p:sp>
      <p:pic>
        <p:nvPicPr>
          <p:cNvPr id="4" name="Рисунок 3" descr="долина уютаjpg.jpg"/>
          <p:cNvPicPr>
            <a:picLocks noChangeAspect="1"/>
          </p:cNvPicPr>
          <p:nvPr/>
        </p:nvPicPr>
        <p:blipFill>
          <a:blip r:embed="rId2" cstate="print"/>
          <a:srcRect l="5852" r="5852"/>
          <a:stretch>
            <a:fillRect/>
          </a:stretch>
        </p:blipFill>
        <p:spPr>
          <a:xfrm>
            <a:off x="1187624" y="986957"/>
            <a:ext cx="6912768" cy="44534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1090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4800" y="116632"/>
            <a:ext cx="8686800" cy="936104"/>
          </a:xfrm>
        </p:spPr>
        <p:txBody>
          <a:bodyPr>
            <a:normAutofit/>
          </a:bodyPr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Кольский мост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04800" y="5445224"/>
            <a:ext cx="8686800" cy="1152128"/>
          </a:xfrm>
        </p:spPr>
        <p:txBody>
          <a:bodyPr>
            <a:normAutofit lnSpcReduction="10000"/>
          </a:bodyPr>
          <a:lstStyle/>
          <a:p>
            <a:pPr marL="0" lvl="0" indent="0" algn="just" fontAlgn="base">
              <a:spcAft>
                <a:spcPct val="0"/>
              </a:spcAft>
              <a:buClrTx/>
              <a:buSzTx/>
              <a:buNone/>
            </a:pPr>
            <a:r>
              <a:rPr lang="ru-RU" sz="1800" kern="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Кольский мост — сооружение, возведенное через Кольский пролив. Мост считается одним из самых протяжённых в стране и самым продолжительным автомобильном мостом за Полярным кругом. С 2005 года здесь проводится спортивное мероприятие «Мурманская миля».</a:t>
            </a:r>
          </a:p>
          <a:p>
            <a:endParaRPr lang="ru-RU" dirty="0"/>
          </a:p>
        </p:txBody>
      </p:sp>
      <p:pic>
        <p:nvPicPr>
          <p:cNvPr id="4" name="Рисунок 3" descr="кольский мост.jpg"/>
          <p:cNvPicPr>
            <a:picLocks noChangeAspect="1"/>
          </p:cNvPicPr>
          <p:nvPr/>
        </p:nvPicPr>
        <p:blipFill>
          <a:blip r:embed="rId2" cstate="print"/>
          <a:srcRect l="5889" r="5889"/>
          <a:stretch>
            <a:fillRect/>
          </a:stretch>
        </p:blipFill>
        <p:spPr>
          <a:xfrm>
            <a:off x="899592" y="836712"/>
            <a:ext cx="7560840" cy="46085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5300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мурманск в моем сердце.jpg"/>
          <p:cNvPicPr>
            <a:picLocks noChangeAspect="1"/>
          </p:cNvPicPr>
          <p:nvPr/>
        </p:nvPicPr>
        <p:blipFill>
          <a:blip r:embed="rId2" cstate="print">
            <a:lum bright="10000" contrast="30000"/>
          </a:blip>
          <a:srcRect t="10720" b="10720"/>
          <a:stretch>
            <a:fillRect/>
          </a:stretch>
        </p:blipFill>
        <p:spPr>
          <a:xfrm>
            <a:off x="200085" y="267849"/>
            <a:ext cx="8836411" cy="61854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05522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304800" y="457200"/>
            <a:ext cx="8686800" cy="523528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Мой Город Мурманск 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>
          <a:xfrm>
            <a:off x="323528" y="5085184"/>
            <a:ext cx="8668072" cy="1584176"/>
          </a:xfrm>
        </p:spPr>
        <p:txBody>
          <a:bodyPr>
            <a:normAutofit fontScale="92500"/>
          </a:bodyPr>
          <a:lstStyle/>
          <a:p>
            <a:pPr marL="0" lvl="0" indent="0" algn="just" fontAlgn="base">
              <a:spcAft>
                <a:spcPct val="0"/>
              </a:spcAft>
              <a:buClrTx/>
              <a:buSzTx/>
              <a:buNone/>
            </a:pPr>
            <a:r>
              <a:rPr lang="ru-RU" sz="1800" kern="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Мурманск — крупнейший в мире город, расположенный за Северным полярным кругом. Мурманск находится на скалистом восточном побережье незамерзающего Кольского залива Баренцева моря. </a:t>
            </a:r>
          </a:p>
          <a:p>
            <a:pPr marL="0" lvl="0" indent="0" algn="just" fontAlgn="base">
              <a:spcAft>
                <a:spcPct val="0"/>
              </a:spcAft>
              <a:buClrTx/>
              <a:buSzTx/>
              <a:buNone/>
            </a:pPr>
            <a:r>
              <a:rPr lang="ru-RU" sz="1800" kern="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Город был назван Романов-на-</a:t>
            </a:r>
            <a:r>
              <a:rPr lang="ru-RU" sz="1800" kern="0" dirty="0" err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Мурмане</a:t>
            </a:r>
            <a:r>
              <a:rPr lang="ru-RU" sz="1800" kern="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в честь русской царской династии Романовых. После Февральской революции в 1917 г. он был переименован в Мурманск.</a:t>
            </a:r>
          </a:p>
          <a:p>
            <a:endParaRPr lang="ru-RU" dirty="0"/>
          </a:p>
        </p:txBody>
      </p:sp>
      <p:pic>
        <p:nvPicPr>
          <p:cNvPr id="5" name="Содержимое 6" descr="Мурманск достопримечательности1.jpg"/>
          <p:cNvPicPr>
            <a:picLocks noGrp="1" noChangeAspect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539552" y="980728"/>
            <a:ext cx="8352928" cy="4104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7191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304800" y="457200"/>
            <a:ext cx="8686800" cy="523528"/>
          </a:xfrm>
        </p:spPr>
        <p:txBody>
          <a:bodyPr>
            <a:normAutofit fontScale="90000"/>
          </a:bodyPr>
          <a:lstStyle/>
          <a:p>
            <a:pPr algn="ctr"/>
            <a:r>
              <a:rPr lang="ru-RU" sz="3600" b="1" dirty="0" smtClean="0">
                <a:solidFill>
                  <a:srgbClr val="002060"/>
                </a:solidFill>
              </a:rPr>
              <a:t>Мурманск- город герой</a:t>
            </a:r>
            <a:endParaRPr lang="ru-RU" sz="3600" b="1" dirty="0">
              <a:solidFill>
                <a:srgbClr val="002060"/>
              </a:solidFill>
            </a:endParaRPr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>
          <a:xfrm>
            <a:off x="611560" y="5157192"/>
            <a:ext cx="8136904" cy="1296144"/>
          </a:xfrm>
        </p:spPr>
        <p:txBody>
          <a:bodyPr>
            <a:normAutofit/>
          </a:bodyPr>
          <a:lstStyle/>
          <a:p>
            <a:pPr marL="0" lvl="0" indent="0" algn="just" fontAlgn="base">
              <a:spcAft>
                <a:spcPct val="0"/>
              </a:spcAft>
              <a:buClrTx/>
              <a:buSzTx/>
              <a:buNone/>
            </a:pPr>
            <a:r>
              <a:rPr lang="ru-RU" sz="1800" kern="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Это почётное звание города-героя присвоено  в 1985 году. Заслуженное признание великого подвига всех тех, кто героически сражался на Кольской земле. Город свято хранит все, что связано с войной. О героизме северян напоминают памятники и музеи.</a:t>
            </a:r>
          </a:p>
          <a:p>
            <a:endParaRPr lang="ru-RU" dirty="0"/>
          </a:p>
        </p:txBody>
      </p:sp>
      <p:pic>
        <p:nvPicPr>
          <p:cNvPr id="7" name="Рисунок 6" descr="долина славы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560" y="1052736"/>
            <a:ext cx="7920880" cy="40324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86893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 9" descr="ледокол- мурмаск.jpe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l="4178" r="4178"/>
          <a:stretch>
            <a:fillRect/>
          </a:stretch>
        </p:blipFill>
        <p:spPr bwMode="auto">
          <a:xfrm>
            <a:off x="1043608" y="980728"/>
            <a:ext cx="7200800" cy="365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softEdge rad="112500"/>
          </a:effec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1000" y="332656"/>
            <a:ext cx="8367464" cy="576064"/>
          </a:xfrm>
        </p:spPr>
        <p:txBody>
          <a:bodyPr>
            <a:noAutofit/>
          </a:bodyPr>
          <a:lstStyle/>
          <a:p>
            <a:pPr algn="ctr"/>
            <a:r>
              <a:rPr lang="ru-RU" sz="3600" b="1" dirty="0" smtClean="0">
                <a:solidFill>
                  <a:srgbClr val="002060"/>
                </a:solidFill>
              </a:rPr>
              <a:t>Мурманск – город порт</a:t>
            </a:r>
            <a:endParaRPr lang="ru-RU" sz="3600" b="1" dirty="0">
              <a:solidFill>
                <a:srgbClr val="002060"/>
              </a:solidFill>
            </a:endParaRPr>
          </a:p>
        </p:txBody>
      </p:sp>
      <p:sp>
        <p:nvSpPr>
          <p:cNvPr id="6" name="Текст 5"/>
          <p:cNvSpPr>
            <a:spLocks noGrp="1"/>
          </p:cNvSpPr>
          <p:nvPr>
            <p:ph type="body" sz="half" idx="2"/>
          </p:nvPr>
        </p:nvSpPr>
        <p:spPr>
          <a:xfrm>
            <a:off x="1331640" y="4869160"/>
            <a:ext cx="6840760" cy="1296144"/>
          </a:xfrm>
        </p:spPr>
        <p:txBody>
          <a:bodyPr>
            <a:normAutofit/>
          </a:bodyPr>
          <a:lstStyle/>
          <a:p>
            <a:pPr lvl="0" algn="just" fontAlgn="base">
              <a:spcAft>
                <a:spcPct val="0"/>
              </a:spcAft>
              <a:buClrTx/>
              <a:buSzTx/>
            </a:pPr>
            <a:r>
              <a:rPr lang="ru-RU" sz="1800" kern="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Мурманск - один из ведущих центров Баренцева Евро-Арктического региона. Один из главных центров рыбной промышленности страны. А так же Мурманск является центральной базой ледокольного флота страны.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87387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6612" y="188640"/>
            <a:ext cx="8686800" cy="595536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Достопримечательности Мурманска</a:t>
            </a:r>
            <a:endParaRPr lang="ru-RU" b="1" dirty="0">
              <a:solidFill>
                <a:srgbClr val="002060"/>
              </a:solidFill>
            </a:endParaRPr>
          </a:p>
        </p:txBody>
      </p:sp>
      <p:pic>
        <p:nvPicPr>
          <p:cNvPr id="4" name="Picture 2" descr="G:\ВЫСТУПЛЕНИЯ и Статьи- МАРИНА\2016-март- выступление-библиотека\фото-мурманск\мурманск стелла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3568" y="980728"/>
            <a:ext cx="7992888" cy="554461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39599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4800" y="332656"/>
            <a:ext cx="8686800" cy="576064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Площадь пять углов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04800" y="5229200"/>
            <a:ext cx="8686800" cy="1512168"/>
          </a:xfrm>
        </p:spPr>
        <p:txBody>
          <a:bodyPr>
            <a:normAutofit/>
          </a:bodyPr>
          <a:lstStyle/>
          <a:p>
            <a:pPr marL="0" lvl="0" indent="0" algn="just" fontAlgn="base">
              <a:spcAft>
                <a:spcPct val="0"/>
              </a:spcAft>
              <a:buClrTx/>
              <a:buSzTx/>
              <a:buNone/>
            </a:pPr>
            <a:r>
              <a:rPr lang="ru-RU" sz="1800" kern="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Площадь Пять углов названа так потому, что раньше на нее выходило пять дорог. До нашего времени сохранилось только четыре. Площадь Пять углов – это сердце города Мурманск. На ней расположены здания областной Думы, Дворец культуры имени Кирова, гостиницы  АЗИМУТ и Меридиан, универмаг «Волна». На площади постоянно проходят различные концерты и демонстрации.</a:t>
            </a:r>
          </a:p>
          <a:p>
            <a:endParaRPr lang="ru-RU" dirty="0"/>
          </a:p>
        </p:txBody>
      </p:sp>
      <p:pic>
        <p:nvPicPr>
          <p:cNvPr id="4" name="Содержимое 6" descr="5 углов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25950" y="908720"/>
            <a:ext cx="7088539" cy="44644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82494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61334" y="69063"/>
            <a:ext cx="8686800" cy="792088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Памятник антигитлеровской коалиции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95536" y="5085184"/>
            <a:ext cx="8352928" cy="1656184"/>
          </a:xfrm>
        </p:spPr>
        <p:txBody>
          <a:bodyPr>
            <a:normAutofit fontScale="55000" lnSpcReduction="20000"/>
          </a:bodyPr>
          <a:lstStyle/>
          <a:p>
            <a:pPr marL="0" indent="0" algn="just">
              <a:buNone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В</a:t>
            </a:r>
            <a:r>
              <a:rPr lang="ru-RU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небольшом сквере можно увидеть необычную скульптуру – земной шар надежно удерживается громадной рукой, словно яйцо в гнезде. Внизу фраза на русском и английском языках: </a:t>
            </a:r>
            <a:r>
              <a:rPr lang="ru-RU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«В память о совместной борьбе стран антигитлеровской коалиции против фашизма во второй мировой войне». </a:t>
            </a:r>
            <a:r>
              <a:rPr lang="ru-RU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Это памятник, посвященный совместной борьбе стран союзниц в годы Второй мировой. Открыт в 1975 году, в год празднования тридцатой годовщины Победы.</a:t>
            </a:r>
          </a:p>
          <a:p>
            <a:endParaRPr lang="ru-RU" dirty="0"/>
          </a:p>
          <a:p>
            <a:endParaRPr lang="ru-RU" dirty="0"/>
          </a:p>
        </p:txBody>
      </p:sp>
      <p:pic>
        <p:nvPicPr>
          <p:cNvPr id="4" name="Рисунок 3" descr="sodruzhestvo-003.jpg"/>
          <p:cNvPicPr>
            <a:picLocks noChangeAspect="1"/>
          </p:cNvPicPr>
          <p:nvPr/>
        </p:nvPicPr>
        <p:blipFill>
          <a:blip r:embed="rId2" cstate="print">
            <a:lum bright="-10000" contrast="10000"/>
          </a:blip>
          <a:srcRect l="5583" r="5583"/>
          <a:stretch>
            <a:fillRect/>
          </a:stretch>
        </p:blipFill>
        <p:spPr>
          <a:xfrm>
            <a:off x="1040338" y="692696"/>
            <a:ext cx="7128792" cy="439248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57455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4800" y="188640"/>
            <a:ext cx="8686800" cy="720080"/>
          </a:xfrm>
        </p:spPr>
        <p:txBody>
          <a:bodyPr>
            <a:normAutofit/>
          </a:bodyPr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Мемориал Защитникам Заполярья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04800" y="5157192"/>
            <a:ext cx="8686800" cy="1584176"/>
          </a:xfrm>
        </p:spPr>
        <p:txBody>
          <a:bodyPr>
            <a:normAutofit fontScale="62500" lnSpcReduction="20000"/>
          </a:bodyPr>
          <a:lstStyle/>
          <a:p>
            <a:pPr marL="0" indent="0" algn="just">
              <a:spcBef>
                <a:spcPts val="0"/>
              </a:spcBef>
              <a:buNone/>
            </a:pPr>
            <a:r>
              <a:rPr lang="ru-RU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Знаменитый под названием «Алёша», памятник расположен на севере Мурманска на сопке «Зеленый мыс». Величественная фигура солдата стала главной в мемориале. Перед памятником расположен «Вечный огонь». 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ru-RU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В 2004 году в комплексе была открыта аллея памятных плит городов-героев. Каждая из плит олицетворяет один из героических городов. Под каждой из плит зарыта капсула с землей из этого города. </a:t>
            </a:r>
          </a:p>
          <a:p>
            <a:endParaRPr lang="ru-RU" dirty="0">
              <a:solidFill>
                <a:schemeClr val="tx1"/>
              </a:solidFill>
            </a:endParaRPr>
          </a:p>
          <a:p>
            <a:endParaRPr lang="ru-RU" dirty="0"/>
          </a:p>
        </p:txBody>
      </p:sp>
      <p:pic>
        <p:nvPicPr>
          <p:cNvPr id="2050" name="Picture 2" descr="https://avatars.mds.yandex.net/get-zen_doc/1901671/pub_5e8c4ac95ef02453611c0fbd_5e8c4cc1db894d7538fb2c62/scale_12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980728"/>
            <a:ext cx="6624736" cy="4063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3162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4800" y="260648"/>
            <a:ext cx="8686800" cy="720080"/>
          </a:xfrm>
        </p:spPr>
        <p:txBody>
          <a:bodyPr/>
          <a:lstStyle/>
          <a:p>
            <a:pPr algn="ctr"/>
            <a:r>
              <a:rPr lang="ru-RU" b="1" dirty="0" smtClean="0">
                <a:solidFill>
                  <a:srgbClr val="002060"/>
                </a:solidFill>
              </a:rPr>
              <a:t>Памятник Анатолию Бредову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9512" y="5157192"/>
            <a:ext cx="8812088" cy="1512168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u-RU" sz="18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Высота скульптуры составляет три метра и изображает отважного солдата во время наибольшего напряжения его физических и моральных сил. Правая рука высоко поднята и крепко сжимает гранату, а на лице героя выражается глубокая духовная сила и готовность в любой ситуации идти до конца, исполняя свой долг Родине.</a:t>
            </a:r>
            <a:endParaRPr lang="ru-RU" sz="1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124" name="Picture 4" descr="http://img.tourister.ru/files/1/7/3/0/2/2/9/0/origina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0274" y="980728"/>
            <a:ext cx="6264696" cy="4212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5682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Трек">
  <a:themeElements>
    <a:clrScheme name="Трек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Трек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Трек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05000"/>
              </a:schemeClr>
            </a:duotone>
          </a:blip>
          <a:tile tx="0" ty="0" sx="95000" sy="95000" flip="none" algn="t"/>
        </a:blipFill>
        <a:blipFill>
          <a:blip xmlns:r="http://schemas.openxmlformats.org/officeDocument/2006/relationships" r:embed="rId2">
            <a:duotone>
              <a:schemeClr val="phClr">
                <a:shade val="30000"/>
                <a:satMod val="455000"/>
              </a:schemeClr>
              <a:schemeClr val="phClr">
                <a:tint val="95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116</TotalTime>
  <Words>565</Words>
  <Application>Microsoft Office PowerPoint</Application>
  <PresentationFormat>Экран (4:3)</PresentationFormat>
  <Paragraphs>35</Paragraphs>
  <Slides>17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18" baseType="lpstr">
      <vt:lpstr>Трек</vt:lpstr>
      <vt:lpstr>Мурманск и его достопримечательности</vt:lpstr>
      <vt:lpstr>Мой Город Мурманск </vt:lpstr>
      <vt:lpstr>Мурманск- город герой</vt:lpstr>
      <vt:lpstr>Мурманск – город порт</vt:lpstr>
      <vt:lpstr>Достопримечательности Мурманска</vt:lpstr>
      <vt:lpstr>Площадь пять углов</vt:lpstr>
      <vt:lpstr>Памятник антигитлеровской коалиции</vt:lpstr>
      <vt:lpstr>Мемориал Защитникам Заполярья</vt:lpstr>
      <vt:lpstr>Памятник Анатолию Бредову</vt:lpstr>
      <vt:lpstr>Памятник Шестой комсомольской героической батарее</vt:lpstr>
      <vt:lpstr>Мемориал морякам</vt:lpstr>
      <vt:lpstr>Памятник «Ждущей»</vt:lpstr>
      <vt:lpstr>Мурманский областной краеведческий музей</vt:lpstr>
      <vt:lpstr>Мурманский океанариум</vt:lpstr>
      <vt:lpstr>Долина Уюта</vt:lpstr>
      <vt:lpstr>Кольский мост</vt:lpstr>
      <vt:lpstr>Презентация PowerPoint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Мурманск – город герой</dc:title>
  <dc:creator>HP</dc:creator>
  <cp:lastModifiedBy>HP</cp:lastModifiedBy>
  <cp:revision>15</cp:revision>
  <dcterms:created xsi:type="dcterms:W3CDTF">2022-05-29T06:26:48Z</dcterms:created>
  <dcterms:modified xsi:type="dcterms:W3CDTF">2022-05-29T08:24:29Z</dcterms:modified>
</cp:coreProperties>
</file>

<file path=docProps/thumbnail.jpeg>
</file>